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PT Sans Narrow"/>
      <p:regular r:id="rId30"/>
      <p:bold r:id="rId31"/>
    </p:embeddedFont>
    <p:embeddedFont>
      <p:font typeface="Arial Black"/>
      <p:regular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bold.fntdata"/><Relationship Id="rId30" Type="http://schemas.openxmlformats.org/officeDocument/2006/relationships/font" Target="fonts/PTSansNarrow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ArialBlack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faaa69817_1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faaa69817_1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9faaa69817_1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603cd583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603cd583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a603cd583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5b955e8a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a45b955e8a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 txBox="1"/>
          <p:nvPr>
            <p:ph idx="1" type="body"/>
          </p:nvPr>
        </p:nvSpPr>
        <p:spPr>
          <a:xfrm>
            <a:off x="685800" y="4368800"/>
            <a:ext cx="5486399" cy="41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5" name="Google Shape;225;p21:notes"/>
          <p:cNvSpPr/>
          <p:nvPr>
            <p:ph idx="2" type="sldImg"/>
          </p:nvPr>
        </p:nvSpPr>
        <p:spPr>
          <a:xfrm>
            <a:off x="363538" y="690563"/>
            <a:ext cx="6130925" cy="3449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/>
          <p:nvPr>
            <p:ph idx="1" type="body"/>
          </p:nvPr>
        </p:nvSpPr>
        <p:spPr>
          <a:xfrm>
            <a:off x="685800" y="4368800"/>
            <a:ext cx="5486399" cy="41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4" name="Google Shape;234;p22:notes"/>
          <p:cNvSpPr/>
          <p:nvPr>
            <p:ph idx="2" type="sldImg"/>
          </p:nvPr>
        </p:nvSpPr>
        <p:spPr>
          <a:xfrm>
            <a:off x="363538" y="690563"/>
            <a:ext cx="6130925" cy="3449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/>
          <p:nvPr>
            <p:ph idx="1" type="body"/>
          </p:nvPr>
        </p:nvSpPr>
        <p:spPr>
          <a:xfrm>
            <a:off x="685800" y="4368800"/>
            <a:ext cx="5486399" cy="41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3" name="Google Shape;243;p23:notes"/>
          <p:cNvSpPr/>
          <p:nvPr>
            <p:ph idx="2" type="sldImg"/>
          </p:nvPr>
        </p:nvSpPr>
        <p:spPr>
          <a:xfrm>
            <a:off x="363538" y="690563"/>
            <a:ext cx="6130925" cy="3449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:notes"/>
          <p:cNvSpPr txBox="1"/>
          <p:nvPr>
            <p:ph idx="1" type="body"/>
          </p:nvPr>
        </p:nvSpPr>
        <p:spPr>
          <a:xfrm>
            <a:off x="685800" y="4368800"/>
            <a:ext cx="5486399" cy="41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2" name="Google Shape;252;p24:notes"/>
          <p:cNvSpPr/>
          <p:nvPr>
            <p:ph idx="2" type="sldImg"/>
          </p:nvPr>
        </p:nvSpPr>
        <p:spPr>
          <a:xfrm>
            <a:off x="363538" y="690563"/>
            <a:ext cx="6130925" cy="3449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556aede70_0_7:notes"/>
          <p:cNvSpPr txBox="1"/>
          <p:nvPr>
            <p:ph idx="1" type="body"/>
          </p:nvPr>
        </p:nvSpPr>
        <p:spPr>
          <a:xfrm>
            <a:off x="685800" y="4368800"/>
            <a:ext cx="5486400" cy="4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1" name="Google Shape;261;ga556aede70_0_7:notes"/>
          <p:cNvSpPr/>
          <p:nvPr>
            <p:ph idx="2" type="sldImg"/>
          </p:nvPr>
        </p:nvSpPr>
        <p:spPr>
          <a:xfrm>
            <a:off x="363538" y="690563"/>
            <a:ext cx="6130800" cy="344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e9a8b2bd2_0_4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e9a8b2bd2_0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9e9a8b2bd2_0_4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603cd583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603cd583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a603cd5830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2"/>
          <p:cNvCxnSpPr/>
          <p:nvPr/>
        </p:nvCxnSpPr>
        <p:spPr>
          <a:xfrm>
            <a:off x="9343647" y="4235850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2100047" y="4211002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" name="Google Shape;16;p2"/>
          <p:cNvGrpSpPr/>
          <p:nvPr/>
        </p:nvGrpSpPr>
        <p:grpSpPr>
          <a:xfrm>
            <a:off x="1338859" y="1362666"/>
            <a:ext cx="9515557" cy="203195"/>
            <a:chOff x="1346429" y="1011300"/>
            <a:chExt cx="6452100" cy="152400"/>
          </a:xfrm>
        </p:grpSpPr>
        <p:cxnSp>
          <p:nvCxnSpPr>
            <p:cNvPr id="17" name="Google Shape;17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9" name="Google Shape;19;p2"/>
          <p:cNvGrpSpPr/>
          <p:nvPr/>
        </p:nvGrpSpPr>
        <p:grpSpPr>
          <a:xfrm>
            <a:off x="1338868" y="5292001"/>
            <a:ext cx="9515557" cy="203195"/>
            <a:chOff x="1346435" y="3969088"/>
            <a:chExt cx="6452100" cy="152400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1338867" y="2335685"/>
            <a:ext cx="9515700" cy="136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2849633" y="3800052"/>
            <a:ext cx="64941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415600" y="1739800"/>
            <a:ext cx="113607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15600" y="39942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609601" y="273051"/>
            <a:ext cx="40110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 Black"/>
              <a:buNone/>
              <a:defRPr b="1" i="0" sz="20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4766733" y="273050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Arial Black"/>
              <a:buChar char="•"/>
              <a:defRPr b="0" i="0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2800"/>
              <a:buFont typeface="Arial Black"/>
              <a:buChar char="•"/>
              <a:defRPr b="0" i="0" sz="2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Char char="•"/>
              <a:defRPr b="0" i="0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−"/>
              <a:defRPr b="0" i="0" sz="2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609601" y="1435101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 Black"/>
              <a:buNone/>
              <a:defRPr b="0" i="0" sz="1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 Black"/>
              <a:buNone/>
              <a:defRPr b="0" i="0" sz="1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0" type="dt"/>
          </p:nvPr>
        </p:nvSpPr>
        <p:spPr>
          <a:xfrm>
            <a:off x="914401" y="6248400"/>
            <a:ext cx="254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1" type="ftr"/>
          </p:nvPr>
        </p:nvSpPr>
        <p:spPr>
          <a:xfrm>
            <a:off x="4165600" y="6248400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  <a:defRPr b="0" i="0" sz="1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737601" y="6248400"/>
            <a:ext cx="254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680321" y="2336873"/>
            <a:ext cx="96138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-67" y="3429200"/>
            <a:ext cx="12192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415600" y="1086400"/>
            <a:ext cx="11428500" cy="125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15600" y="1688233"/>
            <a:ext cx="53331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6443200" y="1688233"/>
            <a:ext cx="53331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653667" y="701800"/>
            <a:ext cx="74847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9"/>
          <p:cNvSpPr txBox="1"/>
          <p:nvPr>
            <p:ph type="title"/>
          </p:nvPr>
        </p:nvSpPr>
        <p:spPr>
          <a:xfrm>
            <a:off x="354000" y="1386233"/>
            <a:ext cx="5393700" cy="223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54000" y="36358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415600" y="5640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 Narrow"/>
              <a:buNone/>
              <a:defRPr sz="32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4.png"/><Relationship Id="rId9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6.jpg"/><Relationship Id="rId8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26.png"/><Relationship Id="rId5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36.jpg"/><Relationship Id="rId5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53550" y="3047250"/>
            <a:ext cx="1148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 sz="6700"/>
              <a:t>Business Education</a:t>
            </a:r>
            <a:endParaRPr b="1" sz="6100"/>
          </a:p>
        </p:txBody>
      </p:sp>
      <p:pic>
        <p:nvPicPr>
          <p:cNvPr descr="Law Enforcement 2015-2016 - Criminal Justice Collaboratory"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5400" y="1437600"/>
            <a:ext cx="3241200" cy="13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9700" y="150700"/>
            <a:ext cx="2907791" cy="287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29700" y="3820562"/>
            <a:ext cx="2907792" cy="287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750" y="3820550"/>
            <a:ext cx="2907792" cy="287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512" y="286150"/>
            <a:ext cx="2907792" cy="287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7525" y="4106275"/>
            <a:ext cx="4796949" cy="26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9">
            <a:alphaModFix/>
          </a:blip>
          <a:srcRect b="27859" l="0" r="0" t="23570"/>
          <a:stretch/>
        </p:blipFill>
        <p:spPr>
          <a:xfrm>
            <a:off x="3516075" y="221538"/>
            <a:ext cx="4978400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60"/>
              <a:buFont typeface="Impact"/>
              <a:buNone/>
            </a:pPr>
            <a:r>
              <a:rPr lang="en-US"/>
              <a:t>I</a:t>
            </a:r>
            <a:r>
              <a:rPr lang="en-US"/>
              <a:t>nformation Technology / Computer Courses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75" y="2360800"/>
            <a:ext cx="4612168" cy="297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325" y="2360800"/>
            <a:ext cx="4608575" cy="29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Introduction to Computer Science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Explores the world of Computer Science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Focus:</a:t>
            </a:r>
            <a:endParaRPr sz="2700">
              <a:solidFill>
                <a:srgbClr val="000000"/>
              </a:solidFill>
            </a:endParaRPr>
          </a:p>
          <a:p>
            <a:pPr indent="-476250" lvl="1" marL="1219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○"/>
            </a:pPr>
            <a:r>
              <a:rPr lang="en-US" sz="2700">
                <a:solidFill>
                  <a:srgbClr val="000000"/>
                </a:solidFill>
              </a:rPr>
              <a:t>Web page development</a:t>
            </a:r>
            <a:endParaRPr sz="2700">
              <a:solidFill>
                <a:srgbClr val="000000"/>
              </a:solidFill>
            </a:endParaRPr>
          </a:p>
          <a:p>
            <a:pPr indent="-476250" lvl="1" marL="1219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○"/>
            </a:pPr>
            <a:r>
              <a:rPr lang="en-US" sz="2700">
                <a:solidFill>
                  <a:srgbClr val="000000"/>
                </a:solidFill>
              </a:rPr>
              <a:t>Programming</a:t>
            </a:r>
            <a:endParaRPr sz="2700">
              <a:solidFill>
                <a:srgbClr val="000000"/>
              </a:solidFill>
            </a:endParaRPr>
          </a:p>
          <a:p>
            <a:pPr indent="-476250" lvl="1" marL="1219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○"/>
            </a:pPr>
            <a:r>
              <a:rPr lang="en-US" sz="2700">
                <a:solidFill>
                  <a:srgbClr val="000000"/>
                </a:solidFill>
              </a:rPr>
              <a:t>Gaming/mobile development</a:t>
            </a:r>
            <a:endParaRPr sz="2700">
              <a:solidFill>
                <a:srgbClr val="000000"/>
              </a:solidFill>
            </a:endParaRPr>
          </a:p>
          <a:p>
            <a:pPr indent="-476250" lvl="1" marL="1219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○"/>
            </a:pPr>
            <a:r>
              <a:rPr lang="en-US" sz="2700">
                <a:solidFill>
                  <a:srgbClr val="000000"/>
                </a:solidFill>
              </a:rPr>
              <a:t>Artificial intelligence/robotics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Hands on!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b="1" lang="en-US" sz="2700">
                <a:solidFill>
                  <a:srgbClr val="000000"/>
                </a:solidFill>
              </a:rPr>
              <a:t>Grades 9, 10, 11, 12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950" y="1696950"/>
            <a:ext cx="4067451" cy="401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 Computer Science Principles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415600" y="1351825"/>
            <a:ext cx="11360700" cy="55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600">
                <a:solidFill>
                  <a:srgbClr val="000000"/>
                </a:solidFill>
              </a:rPr>
              <a:t>Suited to students who want to explore different areas of Computer Science</a:t>
            </a:r>
            <a:r>
              <a:rPr lang="en-US" sz="2700">
                <a:solidFill>
                  <a:srgbClr val="000000"/>
                </a:solidFill>
              </a:rPr>
              <a:t> </a:t>
            </a:r>
            <a:endParaRPr sz="2700">
              <a:solidFill>
                <a:srgbClr val="000000"/>
              </a:solidFill>
            </a:endParaRPr>
          </a:p>
          <a:p>
            <a:pPr indent="-4762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○"/>
            </a:pPr>
            <a:r>
              <a:rPr lang="en-US" sz="2700">
                <a:solidFill>
                  <a:srgbClr val="000000"/>
                </a:solidFill>
              </a:rPr>
              <a:t>Internet</a:t>
            </a:r>
            <a:endParaRPr sz="2700">
              <a:solidFill>
                <a:srgbClr val="000000"/>
              </a:solidFill>
            </a:endParaRPr>
          </a:p>
          <a:p>
            <a:pPr indent="-4762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○"/>
            </a:pPr>
            <a:r>
              <a:rPr lang="en-US" sz="2700">
                <a:solidFill>
                  <a:srgbClr val="000000"/>
                </a:solidFill>
              </a:rPr>
              <a:t>Coding</a:t>
            </a:r>
            <a:endParaRPr sz="2700">
              <a:solidFill>
                <a:srgbClr val="000000"/>
              </a:solidFill>
            </a:endParaRPr>
          </a:p>
          <a:p>
            <a:pPr indent="-4762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○"/>
            </a:pPr>
            <a:r>
              <a:rPr lang="en-US" sz="2700">
                <a:solidFill>
                  <a:srgbClr val="000000"/>
                </a:solidFill>
              </a:rPr>
              <a:t>Computers In Society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College Board approved, accessible course, created to promote understanding of Computer Science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Collaborative, hands-on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Prerequisite - Algebra 1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 u="sng">
                <a:solidFill>
                  <a:srgbClr val="000000"/>
                </a:solidFill>
              </a:rPr>
              <a:t>Full Weight</a:t>
            </a:r>
            <a:r>
              <a:rPr lang="en-US" sz="2700">
                <a:solidFill>
                  <a:srgbClr val="000000"/>
                </a:solidFill>
              </a:rPr>
              <a:t> Course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b="1" lang="en-US" sz="2700">
                <a:solidFill>
                  <a:srgbClr val="000000"/>
                </a:solidFill>
              </a:rPr>
              <a:t>Grades 10, 11, 12</a:t>
            </a:r>
            <a:r>
              <a:rPr lang="en-US" sz="2700">
                <a:solidFill>
                  <a:srgbClr val="000000"/>
                </a:solidFill>
              </a:rPr>
              <a:t> </a:t>
            </a:r>
            <a:endParaRPr sz="2700">
              <a:solidFill>
                <a:srgbClr val="000000"/>
              </a:solidFill>
            </a:endParaRPr>
          </a:p>
          <a:p>
            <a:pPr indent="0" lvl="0" marL="609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390550"/>
            <a:ext cx="5211650" cy="130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3599" y="5048000"/>
            <a:ext cx="28407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 </a:t>
            </a:r>
            <a:r>
              <a:rPr lang="en-US"/>
              <a:t>Computer Science</a:t>
            </a:r>
            <a:r>
              <a:rPr lang="en-US"/>
              <a:t> A</a:t>
            </a:r>
            <a:endParaRPr b="1"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49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 sz="2500">
                <a:solidFill>
                  <a:srgbClr val="000000"/>
                </a:solidFill>
              </a:rPr>
              <a:t>Emphasizes the object-oriented programming methodology</a:t>
            </a:r>
            <a:endParaRPr sz="2500">
              <a:solidFill>
                <a:srgbClr val="000000"/>
              </a:solidFill>
            </a:endParaRPr>
          </a:p>
          <a:p>
            <a:pPr indent="-4635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○"/>
            </a:pPr>
            <a:r>
              <a:rPr lang="en-US" sz="2500">
                <a:solidFill>
                  <a:srgbClr val="000000"/>
                </a:solidFill>
              </a:rPr>
              <a:t>problem solving </a:t>
            </a:r>
            <a:endParaRPr sz="2500">
              <a:solidFill>
                <a:srgbClr val="000000"/>
              </a:solidFill>
            </a:endParaRPr>
          </a:p>
          <a:p>
            <a:pPr indent="-463550" lvl="1" marL="1219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○"/>
            </a:pPr>
            <a:r>
              <a:rPr lang="en-US" sz="2500">
                <a:solidFill>
                  <a:srgbClr val="000000"/>
                </a:solidFill>
              </a:rPr>
              <a:t>algorithm development</a:t>
            </a:r>
            <a:endParaRPr sz="2500">
              <a:solidFill>
                <a:srgbClr val="000000"/>
              </a:solidFill>
            </a:endParaRPr>
          </a:p>
          <a:p>
            <a:pPr indent="-463550" lvl="1" marL="1219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○"/>
            </a:pPr>
            <a:r>
              <a:rPr lang="en-US" sz="2500">
                <a:solidFill>
                  <a:srgbClr val="000000"/>
                </a:solidFill>
              </a:rPr>
              <a:t>coding in the Java language</a:t>
            </a:r>
            <a:endParaRPr sz="2500">
              <a:solidFill>
                <a:srgbClr val="000000"/>
              </a:solidFill>
            </a:endParaRPr>
          </a:p>
          <a:p>
            <a:pPr indent="-2349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 sz="2500">
                <a:solidFill>
                  <a:srgbClr val="000000"/>
                </a:solidFill>
              </a:rPr>
              <a:t>Equivalent of a first-semester college course in computer science </a:t>
            </a:r>
            <a:endParaRPr sz="2500">
              <a:solidFill>
                <a:srgbClr val="000000"/>
              </a:solidFill>
            </a:endParaRPr>
          </a:p>
          <a:p>
            <a:pPr indent="-2349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 sz="2500">
                <a:solidFill>
                  <a:srgbClr val="000000"/>
                </a:solidFill>
              </a:rPr>
              <a:t>Rigorously paced course</a:t>
            </a:r>
            <a:endParaRPr sz="2500">
              <a:solidFill>
                <a:srgbClr val="000000"/>
              </a:solidFill>
            </a:endParaRPr>
          </a:p>
          <a:p>
            <a:pPr indent="-2349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 sz="2500">
                <a:solidFill>
                  <a:srgbClr val="000000"/>
                </a:solidFill>
              </a:rPr>
              <a:t>Prerequisite - Algebra 2</a:t>
            </a:r>
            <a:endParaRPr sz="2500">
              <a:solidFill>
                <a:srgbClr val="000000"/>
              </a:solidFill>
            </a:endParaRPr>
          </a:p>
          <a:p>
            <a:pPr indent="-2349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lang="en-US" sz="2700" u="sng">
                <a:solidFill>
                  <a:srgbClr val="000000"/>
                </a:solidFill>
              </a:rPr>
              <a:t>Full Weight</a:t>
            </a:r>
            <a:r>
              <a:rPr lang="en-US" sz="2700">
                <a:solidFill>
                  <a:srgbClr val="000000"/>
                </a:solidFill>
              </a:rPr>
              <a:t> Course</a:t>
            </a:r>
            <a:endParaRPr sz="2500">
              <a:solidFill>
                <a:srgbClr val="000000"/>
              </a:solidFill>
            </a:endParaRPr>
          </a:p>
          <a:p>
            <a:pPr indent="-2349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b="1" lang="en-US" sz="2500">
                <a:solidFill>
                  <a:srgbClr val="000000"/>
                </a:solidFill>
              </a:rPr>
              <a:t>Grades 10, 11, 12</a:t>
            </a:r>
            <a:r>
              <a:rPr lang="en-US" sz="2500">
                <a:solidFill>
                  <a:srgbClr val="000000"/>
                </a:solidFill>
              </a:rPr>
              <a:t> 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0170" y="4701469"/>
            <a:ext cx="32861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15600" y="213030"/>
            <a:ext cx="11360700" cy="1475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Cybersecurity PLTW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Computer</a:t>
            </a:r>
            <a:r>
              <a:rPr lang="en-US" sz="4000"/>
              <a:t> Science </a:t>
            </a:r>
            <a:r>
              <a:rPr lang="en-US" sz="4000"/>
              <a:t>III Capstone</a:t>
            </a:r>
            <a:endParaRPr sz="4000"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415600" y="1688425"/>
            <a:ext cx="8573100" cy="4759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000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Career exploration in Cybersecurity / Information Security</a:t>
            </a:r>
            <a:endParaRPr sz="2700">
              <a:solidFill>
                <a:srgbClr val="000000"/>
              </a:solidFill>
            </a:endParaRPr>
          </a:p>
          <a:p>
            <a:pPr indent="-4000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○"/>
            </a:pPr>
            <a:r>
              <a:rPr lang="en-US" sz="2700">
                <a:solidFill>
                  <a:srgbClr val="000000"/>
                </a:solidFill>
              </a:rPr>
              <a:t>Personal, System and Network Security</a:t>
            </a:r>
            <a:endParaRPr sz="2700">
              <a:solidFill>
                <a:srgbClr val="000000"/>
              </a:solidFill>
            </a:endParaRPr>
          </a:p>
          <a:p>
            <a:pPr indent="-4000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○"/>
            </a:pPr>
            <a:r>
              <a:rPr lang="en-US" sz="2700">
                <a:solidFill>
                  <a:srgbClr val="000000"/>
                </a:solidFill>
              </a:rPr>
              <a:t>Applied Cyber Security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Hands-on</a:t>
            </a:r>
            <a:r>
              <a:rPr b="1" lang="en-US" sz="2700">
                <a:solidFill>
                  <a:srgbClr val="000000"/>
                </a:solidFill>
              </a:rPr>
              <a:t> </a:t>
            </a:r>
            <a:r>
              <a:rPr lang="en-US" sz="2700">
                <a:solidFill>
                  <a:srgbClr val="000000"/>
                </a:solidFill>
              </a:rPr>
              <a:t>Projects inside Virtual Machines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Project Lead The Way Course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Prerequisite - </a:t>
            </a:r>
            <a:r>
              <a:rPr lang="en-US" sz="2700">
                <a:solidFill>
                  <a:srgbClr val="000000"/>
                </a:solidFill>
              </a:rPr>
              <a:t>AP Computer Science Principles or AP Computer Science A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 u="sng">
                <a:solidFill>
                  <a:srgbClr val="000000"/>
                </a:solidFill>
              </a:rPr>
              <a:t>Full Weight</a:t>
            </a:r>
            <a:r>
              <a:rPr lang="en-US" sz="2700">
                <a:solidFill>
                  <a:srgbClr val="000000"/>
                </a:solidFill>
              </a:rPr>
              <a:t> Course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b="1" lang="en-US" sz="2700">
                <a:solidFill>
                  <a:srgbClr val="000000"/>
                </a:solidFill>
              </a:rPr>
              <a:t>Grades 10, 11, 12</a:t>
            </a:r>
            <a:r>
              <a:rPr lang="en-US" sz="2700">
                <a:solidFill>
                  <a:srgbClr val="000000"/>
                </a:solidFill>
              </a:rPr>
              <a:t> </a:t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700" y="1560250"/>
            <a:ext cx="3019600" cy="46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Digital Applications &amp; Responsibility 1 &amp; 2</a:t>
            </a:r>
            <a:endParaRPr b="1"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7150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Focus on Microsoft Office - Word, Excel, PowerPoint, Access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Project based, hands-on, individualized training 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Microsoft Office Specialist (MOS) Certification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Dual-Credit through Ivy Tech</a:t>
            </a:r>
            <a:endParaRPr sz="2700"/>
          </a:p>
          <a:p>
            <a:pPr indent="-4762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</a:pPr>
            <a:r>
              <a:rPr lang="en-US" sz="2700">
                <a:solidFill>
                  <a:srgbClr val="000000"/>
                </a:solidFill>
              </a:rPr>
              <a:t>3 cre</a:t>
            </a:r>
            <a:r>
              <a:rPr lang="en-US" sz="2700">
                <a:solidFill>
                  <a:srgbClr val="000000"/>
                </a:solidFill>
              </a:rPr>
              <a:t>dit hours if Ivy Tech requirements are met</a:t>
            </a:r>
            <a:r>
              <a:rPr lang="en-US" sz="2700">
                <a:solidFill>
                  <a:srgbClr val="000000"/>
                </a:solidFill>
              </a:rPr>
              <a:t> </a:t>
            </a:r>
            <a:endParaRPr sz="2700"/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No Prerequisite (DAR1 is prerequisite for DAR2)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●"/>
            </a:pPr>
            <a:r>
              <a:rPr b="1" lang="en-US" sz="2700">
                <a:solidFill>
                  <a:srgbClr val="000000"/>
                </a:solidFill>
              </a:rPr>
              <a:t>Grades 9, 10, 11, 12</a:t>
            </a:r>
            <a:endParaRPr b="1" sz="2700">
              <a:solidFill>
                <a:srgbClr val="000000"/>
              </a:solidFill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2275" y="4554625"/>
            <a:ext cx="2689500" cy="19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Information Tech Support</a:t>
            </a:r>
            <a:endParaRPr b="1"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415650" y="1364575"/>
            <a:ext cx="11360700" cy="53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pen Sans"/>
              <a:buChar char="●"/>
            </a:pPr>
            <a:r>
              <a:rPr lang="en-US" sz="2300">
                <a:solidFill>
                  <a:srgbClr val="000000"/>
                </a:solidFill>
              </a:rPr>
              <a:t>Explores Computer Hardware, Networking and Troubleshooting</a:t>
            </a:r>
            <a:endParaRPr sz="2300">
              <a:solidFill>
                <a:srgbClr val="000000"/>
              </a:solidFill>
            </a:endParaRPr>
          </a:p>
          <a:p>
            <a:pPr indent="-222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pen Sans"/>
              <a:buChar char="●"/>
            </a:pPr>
            <a:r>
              <a:rPr lang="en-US" sz="2300">
                <a:solidFill>
                  <a:srgbClr val="000000"/>
                </a:solidFill>
              </a:rPr>
              <a:t>CISCO Web-Based Curriculum </a:t>
            </a:r>
            <a:endParaRPr sz="2300">
              <a:solidFill>
                <a:srgbClr val="000000"/>
              </a:solidFill>
            </a:endParaRPr>
          </a:p>
          <a:p>
            <a:pPr indent="-4508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pen Sans"/>
              <a:buChar char="○"/>
            </a:pPr>
            <a:r>
              <a:rPr lang="en-US" sz="2300">
                <a:solidFill>
                  <a:srgbClr val="000000"/>
                </a:solidFill>
              </a:rPr>
              <a:t>Computer Assembly</a:t>
            </a:r>
            <a:endParaRPr sz="2300">
              <a:solidFill>
                <a:srgbClr val="000000"/>
              </a:solidFill>
            </a:endParaRPr>
          </a:p>
          <a:p>
            <a:pPr indent="-4508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pen Sans"/>
              <a:buChar char="○"/>
            </a:pPr>
            <a:r>
              <a:rPr lang="en-US" sz="2300">
                <a:solidFill>
                  <a:srgbClr val="000000"/>
                </a:solidFill>
              </a:rPr>
              <a:t>Hardware Requirements</a:t>
            </a:r>
            <a:endParaRPr sz="2300">
              <a:solidFill>
                <a:srgbClr val="000000"/>
              </a:solidFill>
            </a:endParaRPr>
          </a:p>
          <a:p>
            <a:pPr indent="-4508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pen Sans"/>
              <a:buChar char="○"/>
            </a:pPr>
            <a:r>
              <a:rPr lang="en-US" sz="2300">
                <a:solidFill>
                  <a:srgbClr val="000000"/>
                </a:solidFill>
              </a:rPr>
              <a:t>Operating Systems</a:t>
            </a:r>
            <a:endParaRPr sz="2300">
              <a:solidFill>
                <a:srgbClr val="000000"/>
              </a:solidFill>
            </a:endParaRPr>
          </a:p>
          <a:p>
            <a:pPr indent="-4508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pen Sans"/>
              <a:buChar char="○"/>
            </a:pPr>
            <a:r>
              <a:rPr lang="en-US" sz="2300">
                <a:solidFill>
                  <a:srgbClr val="000000"/>
                </a:solidFill>
              </a:rPr>
              <a:t>Windows</a:t>
            </a:r>
            <a:endParaRPr sz="2300">
              <a:solidFill>
                <a:srgbClr val="000000"/>
              </a:solidFill>
            </a:endParaRPr>
          </a:p>
          <a:p>
            <a:pPr indent="-4508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pen Sans"/>
              <a:buChar char="○"/>
            </a:pPr>
            <a:r>
              <a:rPr lang="en-US" sz="2300">
                <a:solidFill>
                  <a:srgbClr val="000000"/>
                </a:solidFill>
              </a:rPr>
              <a:t>Security</a:t>
            </a:r>
            <a:endParaRPr sz="2300">
              <a:solidFill>
                <a:srgbClr val="000000"/>
              </a:solidFill>
            </a:endParaRPr>
          </a:p>
          <a:p>
            <a:pPr indent="-4508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pen Sans"/>
              <a:buChar char="○"/>
            </a:pPr>
            <a:r>
              <a:rPr lang="en-US" sz="2300">
                <a:solidFill>
                  <a:srgbClr val="000000"/>
                </a:solidFill>
              </a:rPr>
              <a:t>Communication</a:t>
            </a:r>
            <a:endParaRPr sz="2300">
              <a:solidFill>
                <a:srgbClr val="000000"/>
              </a:solidFill>
            </a:endParaRPr>
          </a:p>
          <a:p>
            <a:pPr indent="-222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Open Sans"/>
              <a:buChar char="●"/>
            </a:pPr>
            <a:r>
              <a:rPr lang="en-US" sz="2300">
                <a:solidFill>
                  <a:srgbClr val="000000"/>
                </a:solidFill>
              </a:rPr>
              <a:t>Hands-on Computer Assembly and Troubleshooting</a:t>
            </a:r>
            <a:endParaRPr sz="2300">
              <a:solidFill>
                <a:srgbClr val="000000"/>
              </a:solidFill>
            </a:endParaRPr>
          </a:p>
          <a:p>
            <a:pPr indent="-222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●"/>
            </a:pPr>
            <a:r>
              <a:rPr lang="en-US" sz="2300" u="sng">
                <a:solidFill>
                  <a:srgbClr val="000000"/>
                </a:solidFill>
              </a:rPr>
              <a:t>Dual-Credit</a:t>
            </a:r>
            <a:r>
              <a:rPr lang="en-US" sz="2300">
                <a:solidFill>
                  <a:srgbClr val="000000"/>
                </a:solidFill>
              </a:rPr>
              <a:t> through Ivy Tech - 3 credit hours Ivy Tech </a:t>
            </a:r>
            <a:endParaRPr sz="2300"/>
          </a:p>
          <a:p>
            <a:pPr indent="-222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rgbClr val="000000"/>
                </a:solidFill>
              </a:rPr>
              <a:t>Full Year Course</a:t>
            </a:r>
            <a:endParaRPr sz="2300">
              <a:solidFill>
                <a:srgbClr val="000000"/>
              </a:solidFill>
            </a:endParaRPr>
          </a:p>
          <a:p>
            <a:pPr indent="-2222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●"/>
            </a:pPr>
            <a:r>
              <a:rPr b="1" lang="en-US" sz="2300">
                <a:solidFill>
                  <a:srgbClr val="000000"/>
                </a:solidFill>
              </a:rPr>
              <a:t>Grades 10, 11, 12</a:t>
            </a:r>
            <a:endParaRPr b="1" sz="2300">
              <a:solidFill>
                <a:srgbClr val="000000"/>
              </a:solidFill>
            </a:endParaRPr>
          </a:p>
          <a:p>
            <a:pPr indent="0" lvl="0" marL="609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800" y="1875731"/>
            <a:ext cx="4491376" cy="299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Web Design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09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  <a:p>
            <a:pPr indent="0" lvl="0" marL="609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  <a:p>
            <a:pPr indent="0" lvl="0" marL="609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575" y="3562325"/>
            <a:ext cx="6714750" cy="30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662875" y="1536575"/>
            <a:ext cx="8080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Web Page Design and Development Class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4762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HTML5/CSS3 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4762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Open Sans"/>
              <a:buChar char="○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Develop and design professional web pages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One semester course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b="1" lang="en-US" sz="2700">
                <a:latin typeface="Open Sans"/>
                <a:ea typeface="Open Sans"/>
                <a:cs typeface="Open Sans"/>
                <a:sym typeface="Open Sans"/>
              </a:rPr>
              <a:t>Grades 10, 11, 12</a:t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4923" y="1272154"/>
            <a:ext cx="3091750" cy="22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en-US"/>
              <a:t>Marketing Courses</a:t>
            </a:r>
            <a:endParaRPr/>
          </a:p>
        </p:txBody>
      </p:sp>
      <p:pic>
        <p:nvPicPr>
          <p:cNvPr descr="See full size image" id="220" name="Google Shape;220;p32"/>
          <p:cNvPicPr preferRelativeResize="0"/>
          <p:nvPr/>
        </p:nvPicPr>
        <p:blipFill rotWithShape="1">
          <a:blip r:embed="rId3">
            <a:alphaModFix/>
          </a:blip>
          <a:srcRect b="23199" l="0" r="0" t="-23199"/>
          <a:stretch/>
        </p:blipFill>
        <p:spPr>
          <a:xfrm>
            <a:off x="415600" y="1184377"/>
            <a:ext cx="3268125" cy="33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613" y="1809675"/>
            <a:ext cx="4664550" cy="42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6225" y="1809675"/>
            <a:ext cx="3264408" cy="337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/>
        </p:nvSpPr>
        <p:spPr>
          <a:xfrm>
            <a:off x="306650" y="304800"/>
            <a:ext cx="11428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Principles of Marketing 1 &amp; 2</a:t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80225" y="951000"/>
            <a:ext cx="8362500" cy="53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Did you know...marketing is part of your life every day?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Do you like to be creative and collaborative?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Do you like to express your ideas using hands on projects?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Do you think it would be fun to invent a product?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Do you want to be part of the world class Carmel DECA chapter?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Then Principles of Marketing 1 &amp; 2 is the class for you.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No homework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No prerequisite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DECA</a:t>
            </a:r>
            <a:r>
              <a:rPr i="0" lang="en-US" sz="23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REQUIRED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○"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Grades 10, 11, 12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b="7438" l="28624" r="26935" t="18836"/>
          <a:stretch/>
        </p:blipFill>
        <p:spPr>
          <a:xfrm>
            <a:off x="9352101" y="113225"/>
            <a:ext cx="2839901" cy="314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450" y="4534225"/>
            <a:ext cx="2341450" cy="20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8000" y="3429000"/>
            <a:ext cx="2839900" cy="30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415600" y="536692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Accounting—First Year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415600" y="1985983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College DUAL CREDIT </a:t>
            </a:r>
            <a:r>
              <a:rPr b="1" lang="en-US">
                <a:solidFill>
                  <a:srgbClr val="000000"/>
                </a:solidFill>
              </a:rPr>
              <a:t>(3 Credit Hours)</a:t>
            </a:r>
            <a:r>
              <a:rPr lang="en-US">
                <a:solidFill>
                  <a:srgbClr val="000000"/>
                </a:solidFill>
              </a:rPr>
              <a:t> Vincennes University)</a:t>
            </a:r>
            <a:endParaRPr>
              <a:solidFill>
                <a:srgbClr val="000000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2-semester course </a:t>
            </a:r>
            <a:endParaRPr>
              <a:solidFill>
                <a:srgbClr val="000000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No prerequisites</a:t>
            </a:r>
            <a:endParaRPr>
              <a:solidFill>
                <a:srgbClr val="000000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A </a:t>
            </a:r>
            <a:r>
              <a:rPr b="1" lang="en-US">
                <a:solidFill>
                  <a:srgbClr val="000000"/>
                </a:solidFill>
              </a:rPr>
              <a:t>MUST </a:t>
            </a:r>
            <a:r>
              <a:rPr lang="en-US">
                <a:solidFill>
                  <a:srgbClr val="000000"/>
                </a:solidFill>
              </a:rPr>
              <a:t>for ALL College Business Majors: Excellent foundation for college accounting</a:t>
            </a:r>
            <a:endParaRPr>
              <a:solidFill>
                <a:srgbClr val="000000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u="sng">
                <a:solidFill>
                  <a:srgbClr val="000000"/>
                </a:solidFill>
              </a:rPr>
              <a:t>Computerized</a:t>
            </a:r>
            <a:r>
              <a:rPr lang="en-US">
                <a:solidFill>
                  <a:srgbClr val="000000"/>
                </a:solidFill>
              </a:rPr>
              <a:t>, hands-on approach</a:t>
            </a:r>
            <a:endParaRPr>
              <a:solidFill>
                <a:srgbClr val="000000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Prerequisite for Advanced Accounting</a:t>
            </a:r>
            <a:endParaRPr>
              <a:solidFill>
                <a:srgbClr val="000000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>
                <a:solidFill>
                  <a:srgbClr val="000000"/>
                </a:solidFill>
              </a:rPr>
              <a:t>Grades 10, 11, 12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8450" y="171300"/>
            <a:ext cx="3079749" cy="202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2550" y="4573400"/>
            <a:ext cx="3081528" cy="202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/>
        </p:nvSpPr>
        <p:spPr>
          <a:xfrm>
            <a:off x="354225" y="304800"/>
            <a:ext cx="11491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Merchandising</a:t>
            </a:r>
            <a:endParaRPr b="1" sz="48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481750" y="836000"/>
            <a:ext cx="8419800" cy="58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Did you know...fashion occurs in a global marketplace?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Do you like to be creative and collaborative?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Do you like to express your ideas using hands on projects?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Do you think it would be fun to create your own “dream store” boutique?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Would you like to create your own fashion designs?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Do you want to be part of the world class Carmel DECA chapter?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Then Merchandising is a class for you!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No homework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No prerequisite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Grades 10, 11, 12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Required: Female Fashion Designers" id="238" name="Google Shape;23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5898" y="2159373"/>
            <a:ext cx="3209525" cy="2262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cades of fashion" id="239" name="Google Shape;23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2287" y="183601"/>
            <a:ext cx="3209521" cy="1905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ashion designers" id="240" name="Google Shape;24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01425" y="4492200"/>
            <a:ext cx="3209526" cy="20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283400" y="304800"/>
            <a:ext cx="11646900" cy="10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Strategic Marketing </a:t>
            </a:r>
            <a:endParaRPr b="1" sz="48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Deca Required</a:t>
            </a:r>
            <a:endParaRPr sz="50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694300" y="1170775"/>
            <a:ext cx="8430900" cy="56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600">
                <a:latin typeface="Open Sans"/>
                <a:ea typeface="Open Sans"/>
                <a:cs typeface="Open Sans"/>
                <a:sym typeface="Open Sans"/>
              </a:rPr>
              <a:t>Marketing is part of your life every day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sz="2600">
                <a:latin typeface="Open Sans"/>
                <a:ea typeface="Open Sans"/>
                <a:cs typeface="Open Sans"/>
                <a:sym typeface="Open Sans"/>
              </a:rPr>
              <a:t>Learn the foundations of marketing and apply the functions of marketing at the </a:t>
            </a:r>
            <a:r>
              <a:rPr b="1" lang="en-US" sz="2600">
                <a:latin typeface="Open Sans"/>
                <a:ea typeface="Open Sans"/>
                <a:cs typeface="Open Sans"/>
                <a:sym typeface="Open Sans"/>
              </a:rPr>
              <a:t>advanced level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600">
                <a:latin typeface="Open Sans"/>
                <a:ea typeface="Open Sans"/>
                <a:cs typeface="Open Sans"/>
                <a:sym typeface="Open Sans"/>
              </a:rPr>
              <a:t>Study relationships between consumer behavior and marketing activities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600">
                <a:latin typeface="Open Sans"/>
                <a:ea typeface="Open Sans"/>
                <a:cs typeface="Open Sans"/>
                <a:sym typeface="Open Sans"/>
              </a:rPr>
              <a:t>Be creative and collaborative?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600">
                <a:latin typeface="Open Sans"/>
                <a:ea typeface="Open Sans"/>
                <a:cs typeface="Open Sans"/>
                <a:sym typeface="Open Sans"/>
              </a:rPr>
              <a:t>Express your ideas using hands on projects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600">
                <a:latin typeface="Open Sans"/>
                <a:ea typeface="Open Sans"/>
                <a:cs typeface="Open Sans"/>
                <a:sym typeface="Open Sans"/>
              </a:rPr>
              <a:t>World Class Carmel DECA chapter?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Open Sans"/>
              <a:buChar char="●"/>
            </a:pPr>
            <a:r>
              <a:rPr lang="en-US" sz="2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 homework is required.</a:t>
            </a:r>
            <a:endParaRPr sz="2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Open Sans"/>
              <a:buChar char="●"/>
            </a:pPr>
            <a:r>
              <a:rPr lang="en-US" sz="2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Prerequisite Principles of Marketing or Merchandising or Business Management</a:t>
            </a:r>
            <a:endParaRPr sz="2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2600">
                <a:latin typeface="Open Sans"/>
                <a:ea typeface="Open Sans"/>
                <a:cs typeface="Open Sans"/>
                <a:sym typeface="Open Sans"/>
              </a:rPr>
              <a:t>Grade 12 only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 result for strategic marketing" id="247" name="Google Shape;24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4463" y="-3"/>
            <a:ext cx="2486025" cy="2543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rketing functions marketing essentials textbook" id="248" name="Google Shape;24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7625" y="4762501"/>
            <a:ext cx="2679701" cy="2009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NSUMER BEHAVIOR" id="249" name="Google Shape;24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3850" y="2453525"/>
            <a:ext cx="2127250" cy="21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/>
        </p:nvSpPr>
        <p:spPr>
          <a:xfrm>
            <a:off x="269225" y="304800"/>
            <a:ext cx="1166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WBL:  Business Cooperative Experiences</a:t>
            </a:r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340100" y="1035925"/>
            <a:ext cx="9341100" cy="4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Work-based learning experience, career, and leadership development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●"/>
            </a:pPr>
            <a:r>
              <a:rPr b="1" lang="en-US" sz="2700">
                <a:latin typeface="Open Sans"/>
                <a:ea typeface="Open Sans"/>
                <a:cs typeface="Open Sans"/>
                <a:sym typeface="Open Sans"/>
              </a:rPr>
              <a:t>Release time</a:t>
            </a: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 during B4, G4, or both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Organize Holiday Secret Shop fundraiser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Builds upon the foundations of marketing and applies the functions of marketing at the advanced level.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Would you like to study relationships between consumer behavior and marketing activities?</a:t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b="1" lang="en-US" sz="2700">
                <a:latin typeface="Open Sans"/>
                <a:ea typeface="Open Sans"/>
                <a:cs typeface="Open Sans"/>
                <a:sym typeface="Open Sans"/>
              </a:rPr>
              <a:t>(Continued NEXT Slide)</a:t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76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 result for CONSUMER BEHAVIOR" id="256" name="Google Shape;2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3456" y="4638677"/>
            <a:ext cx="2127250" cy="213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udent jobs" id="257" name="Google Shape;25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3450" y="951000"/>
            <a:ext cx="2127250" cy="162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ESUMES AND COVER LETTERS" id="258" name="Google Shape;25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1197" y="2577777"/>
            <a:ext cx="2491778" cy="206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/>
        </p:nvSpPr>
        <p:spPr>
          <a:xfrm>
            <a:off x="269225" y="304800"/>
            <a:ext cx="1166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WBL:  Business Cooperative Experiences (CONT.)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340075" y="950900"/>
            <a:ext cx="9341100" cy="6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Do you like to be creative and collaborative?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Do you like to express your ideas using hands on projects?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Do you want to be part of the world class 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Carmel DECA chapter?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No homework is required.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Prerequisites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4762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○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Preparing</a:t>
            </a: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 College and Careers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476250" lvl="1" marL="1219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○"/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 credits of introductory and advanced business courses 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b="1" lang="en-US" sz="2700">
                <a:latin typeface="Open Sans"/>
                <a:ea typeface="Open Sans"/>
                <a:cs typeface="Open Sans"/>
                <a:sym typeface="Open Sans"/>
              </a:rPr>
              <a:t>Grade 12 Only</a:t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mage result for CONSUMER BEHAVIOR" id="265" name="Google Shape;2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3456" y="4638677"/>
            <a:ext cx="2127250" cy="213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udent jobs" id="266" name="Google Shape;26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3450" y="950900"/>
            <a:ext cx="2127250" cy="162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ESUMES AND COVER LETTERS" id="267" name="Google Shape;26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1197" y="2577777"/>
            <a:ext cx="2491778" cy="206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Career &amp; Technical Student Organization (CTSO) </a:t>
            </a:r>
            <a:r>
              <a:rPr lang="en-US" sz="4000"/>
              <a:t>Leadership in Action</a:t>
            </a:r>
            <a:endParaRPr sz="4000"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49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●"/>
            </a:pPr>
            <a:r>
              <a:rPr lang="en-US" sz="2500">
                <a:solidFill>
                  <a:srgbClr val="000000"/>
                </a:solidFill>
              </a:rPr>
              <a:t>Independent Study course for:</a:t>
            </a:r>
            <a:endParaRPr sz="2500">
              <a:solidFill>
                <a:srgbClr val="000000"/>
              </a:solidFill>
            </a:endParaRPr>
          </a:p>
          <a:p>
            <a:pPr indent="-2349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000000"/>
                </a:solidFill>
              </a:rPr>
              <a:t>DECA Executive Leadership Team Members</a:t>
            </a:r>
            <a:br>
              <a:rPr lang="en-US" sz="2500">
                <a:solidFill>
                  <a:srgbClr val="000000"/>
                </a:solidFill>
              </a:rPr>
            </a:br>
            <a:r>
              <a:rPr lang="en-US" sz="2500">
                <a:solidFill>
                  <a:srgbClr val="000000"/>
                </a:solidFill>
              </a:rPr>
              <a:t>President, CMO, COO, CFO, Director of HR, Chief Competition Officers</a:t>
            </a:r>
            <a:br>
              <a:rPr lang="en-US" sz="2500">
                <a:solidFill>
                  <a:srgbClr val="000000"/>
                </a:solidFill>
              </a:rPr>
            </a:br>
            <a:r>
              <a:rPr lang="en-US" sz="2500">
                <a:solidFill>
                  <a:srgbClr val="000000"/>
                </a:solidFill>
              </a:rPr>
              <a:t>(</a:t>
            </a:r>
            <a:r>
              <a:rPr b="1" lang="en-US" sz="2500">
                <a:solidFill>
                  <a:srgbClr val="000000"/>
                </a:solidFill>
              </a:rPr>
              <a:t>Work with Mr. Holman)</a:t>
            </a:r>
            <a:endParaRPr b="1" sz="2500">
              <a:solidFill>
                <a:srgbClr val="000000"/>
              </a:solidFill>
            </a:endParaRPr>
          </a:p>
          <a:p>
            <a:pPr indent="-2349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000000"/>
                </a:solidFill>
              </a:rPr>
              <a:t>Carmel Café &amp; Market Managers &amp; Employees</a:t>
            </a:r>
            <a:br>
              <a:rPr lang="en-US" sz="2500">
                <a:solidFill>
                  <a:srgbClr val="000000"/>
                </a:solidFill>
              </a:rPr>
            </a:br>
            <a:r>
              <a:rPr lang="en-US" sz="2500">
                <a:solidFill>
                  <a:srgbClr val="000000"/>
                </a:solidFill>
              </a:rPr>
              <a:t>Responsible for the strategic planning &amp; daily operations of the Café &amp; Market</a:t>
            </a:r>
            <a:r>
              <a:rPr lang="en-US" sz="2220"/>
              <a:t> </a:t>
            </a:r>
            <a:r>
              <a:rPr b="1" lang="en-US" sz="2220">
                <a:solidFill>
                  <a:srgbClr val="000000"/>
                </a:solidFill>
              </a:rPr>
              <a:t>(</a:t>
            </a:r>
            <a:r>
              <a:rPr b="1" lang="en-US" sz="2220">
                <a:solidFill>
                  <a:srgbClr val="000000"/>
                </a:solidFill>
              </a:rPr>
              <a:t>Work with Mrs. Noel)</a:t>
            </a:r>
            <a:endParaRPr b="1" sz="2220">
              <a:solidFill>
                <a:srgbClr val="000000"/>
              </a:solidFill>
            </a:endParaRPr>
          </a:p>
          <a:p>
            <a:pPr indent="-21717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Calibri"/>
              <a:buChar char="●"/>
            </a:pPr>
            <a:r>
              <a:rPr b="1" lang="en-US" sz="2500">
                <a:solidFill>
                  <a:srgbClr val="000000"/>
                </a:solidFill>
              </a:rPr>
              <a:t>Grades 11, 12</a:t>
            </a:r>
            <a:endParaRPr b="1" sz="2220">
              <a:solidFill>
                <a:srgbClr val="000000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347300" y="5358565"/>
            <a:ext cx="3721200" cy="135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DECA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must be an active member of DECA to participate in this independent study</a:t>
            </a:r>
            <a:endParaRPr/>
          </a:p>
        </p:txBody>
      </p:sp>
      <p:sp>
        <p:nvSpPr>
          <p:cNvPr id="275" name="Google Shape;275;p38"/>
          <p:cNvSpPr txBox="1"/>
          <p:nvPr/>
        </p:nvSpPr>
        <p:spPr>
          <a:xfrm>
            <a:off x="4205107" y="5358565"/>
            <a:ext cx="3751500" cy="135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LEARNING STYLE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must be a self-directed &amp; independent learner.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8093200" y="5358573"/>
            <a:ext cx="3751500" cy="135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REQUIRED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must apply for this course.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re-approva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Mr.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Holman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/ Mrs.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Noel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Accounting | Flickr - Photo Sharing!"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5275" y="5002526"/>
            <a:ext cx="2786725" cy="16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Advanced Accounting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175500" y="1454700"/>
            <a:ext cx="11841000" cy="50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Highly recommended for students who are planning to major in business management, marketing, entrepreneurship, finance or any other business major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Over 60% of Carmel High School students pursue a major in business</a:t>
            </a:r>
            <a:br>
              <a:rPr lang="en-US" sz="2700">
                <a:solidFill>
                  <a:srgbClr val="000000"/>
                </a:solidFill>
              </a:rPr>
            </a:br>
            <a:r>
              <a:rPr lang="en-US" sz="2700">
                <a:solidFill>
                  <a:srgbClr val="000000"/>
                </a:solidFill>
              </a:rPr>
              <a:t>YOU NEED ACCOUNTING TO BE SUCCESSFUL IN COLLEGE ACCOUNTING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Starting salaries for accountants grow every year and the job outlook is limitless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Accounting 1 prerequisite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b="1" lang="en-US" sz="2700">
                <a:solidFill>
                  <a:srgbClr val="000000"/>
                </a:solidFill>
              </a:rPr>
              <a:t>Grades 11, 12</a:t>
            </a:r>
            <a:endParaRPr b="1" sz="2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/>
              <a:t>Business Law &amp; Ethics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15600" y="1428350"/>
            <a:ext cx="11360700" cy="5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L</a:t>
            </a:r>
            <a:r>
              <a:rPr lang="en-US" sz="2700">
                <a:solidFill>
                  <a:srgbClr val="000000"/>
                </a:solidFill>
              </a:rPr>
              <a:t>earn the basics of law </a:t>
            </a:r>
            <a:endParaRPr sz="2700">
              <a:solidFill>
                <a:schemeClr val="dk1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Create an understanding of how the law affects businesses and everyday life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Focus on “why” and “how”  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Focus on practical, not theoretical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College Dual Credit through Ivy Tech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Mock trials during class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Prerequisites: Desire to learn and better yourself, HAVE FUN 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n-US" sz="2700">
                <a:solidFill>
                  <a:srgbClr val="000000"/>
                </a:solidFill>
              </a:rPr>
              <a:t>See Mr. Browning (F102) with any questions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b="1" lang="en-US" sz="2700">
                <a:solidFill>
                  <a:srgbClr val="000000"/>
                </a:solidFill>
              </a:rPr>
              <a:t>Grades 11, 12</a:t>
            </a:r>
            <a:endParaRPr b="1" sz="2700">
              <a:solidFill>
                <a:srgbClr val="000000"/>
              </a:solidFill>
            </a:endParaRPr>
          </a:p>
        </p:txBody>
      </p:sp>
      <p:pic>
        <p:nvPicPr>
          <p:cNvPr descr="Law Enforcement 2015-2016 - Criminal Justice Collaboratory"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9375" y="4995325"/>
            <a:ext cx="3532625" cy="16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IB Business Management 1-2 &amp; 3-4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15600" y="1688425"/>
            <a:ext cx="11360700" cy="491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rgbClr val="000000"/>
                </a:solidFill>
              </a:rPr>
              <a:t>Fully Weighted Course</a:t>
            </a:r>
            <a:r>
              <a:rPr lang="en-US">
                <a:solidFill>
                  <a:srgbClr val="000000"/>
                </a:solidFill>
              </a:rPr>
              <a:t> that can be used for the SENIOR SCHEDULE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Can be taken for ONE </a:t>
            </a:r>
            <a:r>
              <a:rPr lang="en-US" u="sng">
                <a:solidFill>
                  <a:srgbClr val="000000"/>
                </a:solidFill>
              </a:rPr>
              <a:t>or</a:t>
            </a:r>
            <a:r>
              <a:rPr lang="en-US">
                <a:solidFill>
                  <a:srgbClr val="000000"/>
                </a:solidFill>
              </a:rPr>
              <a:t> TWO years 🡪 Exam taken @ end of year 2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Passing Exam Score = Up to 8 college credits at schools like IU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Perfect class for students who want to study business in college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IB 1-2: </a:t>
            </a:r>
            <a:r>
              <a:rPr b="1" lang="en-US">
                <a:solidFill>
                  <a:srgbClr val="000000"/>
                </a:solidFill>
              </a:rPr>
              <a:t>Grades 11, 12</a:t>
            </a:r>
            <a:endParaRPr b="1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IB 3-4: </a:t>
            </a:r>
            <a:r>
              <a:rPr b="1" lang="en-US">
                <a:solidFill>
                  <a:srgbClr val="000000"/>
                </a:solidFill>
              </a:rPr>
              <a:t>Grade 12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CONTENT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Marketing, Finance, Human Resources, Operations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LEARNING STYLE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Project-Based, Authentic Experiences, Class Discussions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775" y="3149600"/>
            <a:ext cx="3608225" cy="345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/>
              <a:t>Global Economics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15600" y="1364575"/>
            <a:ext cx="11360700" cy="47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General Economics curriculum includes basic micro and macro economics </a:t>
            </a:r>
            <a:endParaRPr>
              <a:solidFill>
                <a:srgbClr val="000000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Fulfills economics requirement</a:t>
            </a:r>
            <a:endParaRPr>
              <a:solidFill>
                <a:srgbClr val="000000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Homework is primarily studying for tests</a:t>
            </a:r>
            <a:endParaRPr>
              <a:solidFill>
                <a:srgbClr val="000000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>
                <a:solidFill>
                  <a:srgbClr val="000000"/>
                </a:solidFill>
              </a:rPr>
              <a:t>Grades 11, 12</a:t>
            </a:r>
            <a:endParaRPr b="1">
              <a:solidFill>
                <a:srgbClr val="000000"/>
              </a:solidFill>
            </a:endParaRPr>
          </a:p>
          <a:p>
            <a:pPr indent="-342900" lvl="0" marL="5715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00" y="3290300"/>
            <a:ext cx="11856600" cy="332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15650" y="31461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Introduction to Business</a:t>
            </a:r>
            <a:endParaRPr sz="3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 sz="4000"/>
              <a:t>Learn More About the Business World</a:t>
            </a:r>
            <a:endParaRPr b="0"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1"/>
          <p:cNvSpPr txBox="1"/>
          <p:nvPr>
            <p:ph idx="4294967295" type="body"/>
          </p:nvPr>
        </p:nvSpPr>
        <p:spPr>
          <a:xfrm>
            <a:off x="739675" y="1257825"/>
            <a:ext cx="4973700" cy="53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pen Sans"/>
              <a:buChar char="●"/>
            </a:pPr>
            <a:r>
              <a:rPr lang="en-US" sz="2600">
                <a:solidFill>
                  <a:srgbClr val="000000"/>
                </a:solidFill>
              </a:rPr>
              <a:t>Perfect elective for students with an aptitude for business!</a:t>
            </a:r>
            <a:endParaRPr sz="2600">
              <a:solidFill>
                <a:srgbClr val="000000"/>
              </a:solidFill>
            </a:endParaRPr>
          </a:p>
          <a:p>
            <a:pPr indent="-241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pen Sans"/>
              <a:buChar char="●"/>
            </a:pPr>
            <a:r>
              <a:rPr lang="en-US" sz="2600">
                <a:solidFill>
                  <a:srgbClr val="000000"/>
                </a:solidFill>
              </a:rPr>
              <a:t>Basic business concepts of management, marketing and entrepreneurship are covered!</a:t>
            </a:r>
            <a:endParaRPr sz="2600">
              <a:solidFill>
                <a:srgbClr val="000000"/>
              </a:solidFill>
            </a:endParaRPr>
          </a:p>
          <a:p>
            <a:pPr indent="-241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pen Sans"/>
              <a:buChar char="●"/>
            </a:pPr>
            <a:r>
              <a:rPr lang="en-US" sz="2600">
                <a:solidFill>
                  <a:srgbClr val="000000"/>
                </a:solidFill>
              </a:rPr>
              <a:t>Hands on creative projects!</a:t>
            </a:r>
            <a:endParaRPr sz="2600">
              <a:solidFill>
                <a:srgbClr val="000000"/>
              </a:solidFill>
            </a:endParaRPr>
          </a:p>
          <a:p>
            <a:pPr indent="-241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pen Sans"/>
              <a:buChar char="●"/>
            </a:pPr>
            <a:r>
              <a:rPr lang="en-US" sz="2600">
                <a:solidFill>
                  <a:srgbClr val="000000"/>
                </a:solidFill>
              </a:rPr>
              <a:t>One semester </a:t>
            </a:r>
            <a:endParaRPr sz="2600">
              <a:solidFill>
                <a:srgbClr val="000000"/>
              </a:solidFill>
            </a:endParaRPr>
          </a:p>
          <a:p>
            <a:pPr indent="-241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pen Sans"/>
              <a:buChar char="●"/>
            </a:pPr>
            <a:r>
              <a:rPr lang="en-US" sz="2600">
                <a:solidFill>
                  <a:srgbClr val="000000"/>
                </a:solidFill>
              </a:rPr>
              <a:t>No homework required</a:t>
            </a:r>
            <a:endParaRPr sz="2600">
              <a:solidFill>
                <a:srgbClr val="000000"/>
              </a:solidFill>
            </a:endParaRPr>
          </a:p>
          <a:p>
            <a:pPr indent="-241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pen Sans"/>
              <a:buChar char="●"/>
            </a:pPr>
            <a:r>
              <a:rPr lang="en-US" sz="2600">
                <a:solidFill>
                  <a:srgbClr val="000000"/>
                </a:solidFill>
              </a:rPr>
              <a:t>No prerequisite</a:t>
            </a:r>
            <a:endParaRPr sz="2600">
              <a:solidFill>
                <a:srgbClr val="000000"/>
              </a:solidFill>
            </a:endParaRPr>
          </a:p>
          <a:p>
            <a:pPr indent="-241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rgbClr val="000000"/>
                </a:solidFill>
              </a:rPr>
              <a:t>Grades 9, 10</a:t>
            </a:r>
            <a:endParaRPr b="1"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000" y="1621350"/>
            <a:ext cx="4547550" cy="25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875" y="4260225"/>
            <a:ext cx="3559200" cy="23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000" y="4201000"/>
            <a:ext cx="3559199" cy="24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to Entrepreneurship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415600" y="1688424"/>
            <a:ext cx="11360700" cy="467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005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Benefits </a:t>
            </a:r>
            <a:r>
              <a:rPr b="1" lang="en-US" sz="2700">
                <a:solidFill>
                  <a:srgbClr val="000000"/>
                </a:solidFill>
              </a:rPr>
              <a:t>ALL </a:t>
            </a:r>
            <a:r>
              <a:rPr lang="en-US" sz="2700">
                <a:solidFill>
                  <a:srgbClr val="000000"/>
                </a:solidFill>
              </a:rPr>
              <a:t>students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Allows students to </a:t>
            </a:r>
            <a:r>
              <a:rPr lang="en-US" sz="2700" u="sng">
                <a:solidFill>
                  <a:srgbClr val="000000"/>
                </a:solidFill>
              </a:rPr>
              <a:t>uncover unique skills </a:t>
            </a:r>
            <a:r>
              <a:rPr lang="en-US" sz="2700">
                <a:solidFill>
                  <a:srgbClr val="000000"/>
                </a:solidFill>
              </a:rPr>
              <a:t>and think outside the box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Creates opportunities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Instills confidence</a:t>
            </a:r>
            <a:endParaRPr sz="2700">
              <a:solidFill>
                <a:srgbClr val="000000"/>
              </a:solidFill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800" y="1688425"/>
            <a:ext cx="3628725" cy="26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4772300" y="2124900"/>
            <a:ext cx="6305100" cy="2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Project based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Unlimited fun and excitement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pen Sans"/>
              <a:buChar char="●"/>
            </a:pPr>
            <a:r>
              <a:rPr lang="en-US" sz="2700">
                <a:latin typeface="Open Sans"/>
                <a:ea typeface="Open Sans"/>
                <a:cs typeface="Open Sans"/>
                <a:sym typeface="Open Sans"/>
              </a:rPr>
              <a:t>Any questions see Mr. Holman</a:t>
            </a:r>
            <a:endParaRPr sz="2700">
              <a:latin typeface="Open Sans"/>
              <a:ea typeface="Open Sans"/>
              <a:cs typeface="Open Sans"/>
              <a:sym typeface="Open Sans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pen Sans"/>
              <a:buChar char="●"/>
            </a:pPr>
            <a:r>
              <a:rPr b="1" lang="en-US" sz="2700">
                <a:latin typeface="Open Sans"/>
                <a:ea typeface="Open Sans"/>
                <a:cs typeface="Open Sans"/>
                <a:sym typeface="Open Sans"/>
              </a:rPr>
              <a:t>Grades 9, 10</a:t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/>
              <a:t>Personal Finance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000"/>
              <a:t>Great Course for ALL Students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300" y="3792925"/>
            <a:ext cx="5687201" cy="277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2075100" y="1688225"/>
            <a:ext cx="34935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sng">
                <a:solidFill>
                  <a:srgbClr val="000000"/>
                </a:solidFill>
              </a:rPr>
              <a:t>Areas of Study</a:t>
            </a:r>
            <a:endParaRPr b="1" sz="2700" u="sng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Financial Goals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Taxes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Banking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Paying for College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Credit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Investing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Insurance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Budgeting</a:t>
            </a:r>
            <a:endParaRPr/>
          </a:p>
        </p:txBody>
      </p:sp>
      <p:sp>
        <p:nvSpPr>
          <p:cNvPr id="153" name="Google Shape;153;p23"/>
          <p:cNvSpPr txBox="1"/>
          <p:nvPr>
            <p:ph idx="4294967295" type="body"/>
          </p:nvPr>
        </p:nvSpPr>
        <p:spPr>
          <a:xfrm>
            <a:off x="6223075" y="1688233"/>
            <a:ext cx="53331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sng">
                <a:solidFill>
                  <a:srgbClr val="000000"/>
                </a:solidFill>
              </a:rPr>
              <a:t>Class Requirements</a:t>
            </a:r>
            <a:endParaRPr b="1" sz="2700" u="sng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One semester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lang="en-US" sz="2700">
                <a:solidFill>
                  <a:srgbClr val="000000"/>
                </a:solidFill>
              </a:rPr>
              <a:t>Project-based assessments</a:t>
            </a:r>
            <a:endParaRPr sz="2700">
              <a:solidFill>
                <a:srgbClr val="000000"/>
              </a:solidFill>
            </a:endParaRPr>
          </a:p>
          <a:p>
            <a:pPr indent="-247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Open Sans"/>
              <a:buChar char="●"/>
            </a:pPr>
            <a:r>
              <a:rPr b="1" lang="en-US" sz="2700">
                <a:solidFill>
                  <a:srgbClr val="000000"/>
                </a:solidFill>
              </a:rPr>
              <a:t>Grades 11, 12</a:t>
            </a:r>
            <a:endParaRPr sz="2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